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074"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Kλικ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p>
            <a:fld id="{65ABC737-F9D2-43D5-8F3E-895F4E1A49BC}" type="datetimeFigureOut">
              <a:rPr lang="el-GR" smtClean="0"/>
              <a:pPr/>
              <a:t>21/1/2018</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05D6F901-9978-4EF6-8F14-B838DDEFBFEF}"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65ABC737-F9D2-43D5-8F3E-895F4E1A49BC}" type="datetimeFigureOut">
              <a:rPr lang="el-GR" smtClean="0"/>
              <a:pPr/>
              <a:t>21/1/2018</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05D6F901-9978-4EF6-8F14-B838DDEFBFEF}"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65ABC737-F9D2-43D5-8F3E-895F4E1A49BC}" type="datetimeFigureOut">
              <a:rPr lang="el-GR" smtClean="0"/>
              <a:pPr/>
              <a:t>21/1/2018</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05D6F901-9978-4EF6-8F14-B838DDEFBFEF}"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65ABC737-F9D2-43D5-8F3E-895F4E1A49BC}" type="datetimeFigureOut">
              <a:rPr lang="el-GR" smtClean="0"/>
              <a:pPr/>
              <a:t>21/1/2018</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05D6F901-9978-4EF6-8F14-B838DDEFBFEF}"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65ABC737-F9D2-43D5-8F3E-895F4E1A49BC}" type="datetimeFigureOut">
              <a:rPr lang="el-GR" smtClean="0"/>
              <a:pPr/>
              <a:t>21/1/2018</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05D6F901-9978-4EF6-8F14-B838DDEFBFEF}"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p>
            <a:fld id="{65ABC737-F9D2-43D5-8F3E-895F4E1A49BC}" type="datetimeFigureOut">
              <a:rPr lang="el-GR" smtClean="0"/>
              <a:pPr/>
              <a:t>21/1/2018</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05D6F901-9978-4EF6-8F14-B838DDEFBFEF}"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p>
            <a:fld id="{65ABC737-F9D2-43D5-8F3E-895F4E1A49BC}" type="datetimeFigureOut">
              <a:rPr lang="el-GR" smtClean="0"/>
              <a:pPr/>
              <a:t>21/1/2018</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05D6F901-9978-4EF6-8F14-B838DDEFBFEF}"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ημερομηνίας"/>
          <p:cNvSpPr>
            <a:spLocks noGrp="1"/>
          </p:cNvSpPr>
          <p:nvPr>
            <p:ph type="dt" sz="half" idx="10"/>
          </p:nvPr>
        </p:nvSpPr>
        <p:spPr/>
        <p:txBody>
          <a:bodyPr/>
          <a:lstStyle/>
          <a:p>
            <a:fld id="{65ABC737-F9D2-43D5-8F3E-895F4E1A49BC}" type="datetimeFigureOut">
              <a:rPr lang="el-GR" smtClean="0"/>
              <a:pPr/>
              <a:t>21/1/2018</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05D6F901-9978-4EF6-8F14-B838DDEFBFEF}"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65ABC737-F9D2-43D5-8F3E-895F4E1A49BC}" type="datetimeFigureOut">
              <a:rPr lang="el-GR" smtClean="0"/>
              <a:pPr/>
              <a:t>21/1/2018</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05D6F901-9978-4EF6-8F14-B838DDEFBFEF}"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65ABC737-F9D2-43D5-8F3E-895F4E1A49BC}" type="datetimeFigureOut">
              <a:rPr lang="el-GR" smtClean="0"/>
              <a:pPr/>
              <a:t>21/1/2018</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05D6F901-9978-4EF6-8F14-B838DDEFBFEF}"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65ABC737-F9D2-43D5-8F3E-895F4E1A49BC}" type="datetimeFigureOut">
              <a:rPr lang="el-GR" smtClean="0"/>
              <a:pPr/>
              <a:t>21/1/2018</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05D6F901-9978-4EF6-8F14-B838DDEFBFEF}"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5ABC737-F9D2-43D5-8F3E-895F4E1A49BC}" type="datetimeFigureOut">
              <a:rPr lang="el-GR" smtClean="0"/>
              <a:pPr/>
              <a:t>21/1/2018</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5D6F901-9978-4EF6-8F14-B838DDEFBFEF}"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 Εικόνα" descr="data-mining.jpg"/>
          <p:cNvPicPr>
            <a:picLocks noChangeAspect="1"/>
          </p:cNvPicPr>
          <p:nvPr/>
        </p:nvPicPr>
        <p:blipFill>
          <a:blip r:embed="rId2"/>
          <a:stretch>
            <a:fillRect/>
          </a:stretch>
        </p:blipFill>
        <p:spPr>
          <a:xfrm>
            <a:off x="0" y="1511617"/>
            <a:ext cx="9144000" cy="3834765"/>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357158" y="0"/>
            <a:ext cx="8229600" cy="1143000"/>
          </a:xfrm>
        </p:spPr>
        <p:txBody>
          <a:bodyPr>
            <a:normAutofit/>
          </a:bodyPr>
          <a:lstStyle/>
          <a:p>
            <a:r>
              <a:rPr lang="el-GR" b="1" dirty="0"/>
              <a:t>Παράδειγμα εφαρμογών </a:t>
            </a:r>
            <a:endParaRPr lang="el-GR" b="1" dirty="0">
              <a:effectLst/>
            </a:endParaRPr>
          </a:p>
        </p:txBody>
      </p:sp>
      <p:sp>
        <p:nvSpPr>
          <p:cNvPr id="3" name="2 - Θέση περιεχομένου"/>
          <p:cNvSpPr>
            <a:spLocks noGrp="1"/>
          </p:cNvSpPr>
          <p:nvPr>
            <p:ph idx="1"/>
          </p:nvPr>
        </p:nvSpPr>
        <p:spPr>
          <a:xfrm>
            <a:off x="457200" y="1000108"/>
            <a:ext cx="8229600" cy="5643602"/>
          </a:xfrm>
        </p:spPr>
        <p:txBody>
          <a:bodyPr>
            <a:normAutofit fontScale="92500" lnSpcReduction="10000"/>
          </a:bodyPr>
          <a:lstStyle/>
          <a:p>
            <a:pPr lvl="0"/>
            <a:r>
              <a:rPr lang="el-GR" dirty="0"/>
              <a:t>Αυτόματη αναγνώριση πινακίδας κυκλοφορίας </a:t>
            </a:r>
            <a:endParaRPr lang="el-GR" dirty="0" smtClean="0"/>
          </a:p>
          <a:p>
            <a:pPr lvl="0"/>
            <a:r>
              <a:rPr lang="el-GR" dirty="0" smtClean="0"/>
              <a:t>Ανάλυση </a:t>
            </a:r>
            <a:r>
              <a:rPr lang="el-GR" dirty="0"/>
              <a:t>πελατών </a:t>
            </a:r>
            <a:endParaRPr lang="el-GR" dirty="0" smtClean="0"/>
          </a:p>
          <a:p>
            <a:pPr lvl="0"/>
            <a:r>
              <a:rPr lang="el-GR" dirty="0" smtClean="0"/>
              <a:t>Εκπαιδευτική </a:t>
            </a:r>
            <a:r>
              <a:rPr lang="el-GR" dirty="0"/>
              <a:t>συλλογή δεδομένων </a:t>
            </a:r>
            <a:endParaRPr lang="el-GR" dirty="0" smtClean="0"/>
          </a:p>
          <a:p>
            <a:pPr lvl="0"/>
            <a:r>
              <a:rPr lang="el-GR" dirty="0" smtClean="0"/>
              <a:t>Εθνική </a:t>
            </a:r>
            <a:r>
              <a:rPr lang="el-GR" dirty="0"/>
              <a:t>Υπηρεσία Ασφαλείας </a:t>
            </a:r>
            <a:endParaRPr lang="el-GR" dirty="0" smtClean="0"/>
          </a:p>
          <a:p>
            <a:pPr lvl="0"/>
            <a:r>
              <a:rPr lang="el-GR" dirty="0" smtClean="0"/>
              <a:t>Ποσοτική </a:t>
            </a:r>
            <a:r>
              <a:rPr lang="el-GR" dirty="0"/>
              <a:t>σχέση δομής-δραστηριότητας </a:t>
            </a:r>
            <a:endParaRPr lang="el-GR" dirty="0" smtClean="0"/>
          </a:p>
          <a:p>
            <a:pPr lvl="0"/>
            <a:r>
              <a:rPr lang="el-GR" dirty="0" smtClean="0"/>
              <a:t>Επιτήρηση </a:t>
            </a:r>
            <a:r>
              <a:rPr lang="el-GR" dirty="0"/>
              <a:t>/ μαζική επιτήρηση </a:t>
            </a:r>
            <a:endParaRPr lang="el-GR" dirty="0" smtClean="0"/>
          </a:p>
          <a:p>
            <a:pPr lvl="0"/>
            <a:r>
              <a:rPr lang="el-GR" dirty="0" smtClean="0"/>
              <a:t>Εξόρυξη </a:t>
            </a:r>
            <a:r>
              <a:rPr lang="el-GR" dirty="0"/>
              <a:t>ιστού Ανακάλυψη φαρμάκων </a:t>
            </a:r>
            <a:endParaRPr lang="el-GR" dirty="0" smtClean="0"/>
          </a:p>
          <a:p>
            <a:pPr lvl="0"/>
            <a:r>
              <a:rPr lang="el-GR" smtClean="0"/>
              <a:t>Πληροφορίες </a:t>
            </a:r>
            <a:r>
              <a:rPr lang="el-GR"/>
              <a:t>συμπεριφοράς </a:t>
            </a:r>
            <a:endParaRPr lang="el-GR" smtClean="0"/>
          </a:p>
          <a:p>
            <a:pPr lvl="0"/>
            <a:r>
              <a:rPr lang="el-GR" smtClean="0"/>
              <a:t>Σύστημα </a:t>
            </a:r>
            <a:r>
              <a:rPr lang="el-GR"/>
              <a:t>υποβοήθησης λήψης αποφάσεων Ανάλυση </a:t>
            </a:r>
            <a:r>
              <a:rPr lang="el-GR"/>
              <a:t>δεδομένων </a:t>
            </a:r>
            <a:endParaRPr lang="el-GR" smtClean="0"/>
          </a:p>
          <a:p>
            <a:pPr lvl="0"/>
            <a:r>
              <a:rPr lang="el-GR" dirty="0" smtClean="0"/>
              <a:t>Επιχειρηματική </a:t>
            </a:r>
            <a:r>
              <a:rPr lang="el-GR" dirty="0"/>
              <a:t>Ευφυία</a:t>
            </a:r>
            <a:endParaRPr lang="en-US" dirty="0"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28596" y="0"/>
            <a:ext cx="8229600" cy="1143000"/>
          </a:xfrm>
        </p:spPr>
        <p:txBody>
          <a:bodyPr/>
          <a:lstStyle/>
          <a:p>
            <a:r>
              <a:rPr lang="el-GR" dirty="0"/>
              <a:t> Τι είναι η εξόρυξη δεδομένων; </a:t>
            </a:r>
            <a:endParaRPr lang="el-GR" dirty="0"/>
          </a:p>
        </p:txBody>
      </p:sp>
      <p:sp>
        <p:nvSpPr>
          <p:cNvPr id="3" name="2 - Θέση περιεχομένου"/>
          <p:cNvSpPr>
            <a:spLocks noGrp="1"/>
          </p:cNvSpPr>
          <p:nvPr>
            <p:ph idx="1"/>
          </p:nvPr>
        </p:nvSpPr>
        <p:spPr>
          <a:xfrm>
            <a:off x="457200" y="1071546"/>
            <a:ext cx="8229600" cy="5572164"/>
          </a:xfrm>
        </p:spPr>
        <p:txBody>
          <a:bodyPr>
            <a:normAutofit fontScale="77500" lnSpcReduction="20000"/>
          </a:bodyPr>
          <a:lstStyle/>
          <a:p>
            <a:r>
              <a:rPr lang="el-GR" dirty="0"/>
              <a:t>Όπως φαίνεται στην προηγούμενη διαφάνεια, αυτό που έρχεται στο μυαλό κατά την ακρόαση σχετικά με την εξόρυξη δεδομένων είναι ένας ανθρακωρύχος με </a:t>
            </a:r>
            <a:r>
              <a:rPr lang="el-GR" dirty="0" smtClean="0"/>
              <a:t>μια αξίνα και </a:t>
            </a:r>
            <a:r>
              <a:rPr lang="el-GR" dirty="0"/>
              <a:t>κάποια μορφή δεδομένων. Τρελλό, όπως μπορεί να ακούγεται, είναι η εξόρυξη δεδομένων, με τουλάχιστον τρόπο. Βλέπετε ότι ζούμε σε μια εποχή πληροφόρησης και το ποσό των πληροφοριών που λαμβάνουμε καθημερινά είναι τεράστιο, όπως ένα βουνό όπου θα βρεθεί ένα ορυχείο. Για να επεξεργαστούμε όλες αυτές τις πληροφορίες, αυτό που πρέπει να κάνουμε είναι κυριολεκτικά να το σκάψουμε και να βρούμε αυτό για το οποίο ήρθαμε. Αυτό που εννοώ με αυτό είναι ότι όπως ένας ανθρακωρύχος σκάβει μέσα από βρωμιά και πετρώματα σε λεπτό χρυσό ή κάποιο πολύτιμο μέταλλο, σκάβουμε τα δεδομένα, ξεφορτώνουμε κάθε άχρηστο για εμάς και βρίσκουμε τις πληροφορίες που θέλουμε.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28596" y="0"/>
            <a:ext cx="8229600" cy="1143000"/>
          </a:xfrm>
        </p:spPr>
        <p:txBody>
          <a:bodyPr/>
          <a:lstStyle/>
          <a:p>
            <a:r>
              <a:rPr lang="el-GR" b="1" dirty="0"/>
              <a:t>Αλλά τι θεωρείται χρήσιμο; </a:t>
            </a:r>
            <a:endParaRPr lang="el-GR" b="1" dirty="0">
              <a:effectLst/>
            </a:endParaRPr>
          </a:p>
        </p:txBody>
      </p:sp>
      <p:sp>
        <p:nvSpPr>
          <p:cNvPr id="3" name="2 - Θέση περιεχομένου"/>
          <p:cNvSpPr>
            <a:spLocks noGrp="1"/>
          </p:cNvSpPr>
          <p:nvPr>
            <p:ph idx="1"/>
          </p:nvPr>
        </p:nvSpPr>
        <p:spPr>
          <a:xfrm>
            <a:off x="457200" y="1142984"/>
            <a:ext cx="8229600" cy="5500726"/>
          </a:xfrm>
        </p:spPr>
        <p:txBody>
          <a:bodyPr>
            <a:normAutofit fontScale="77500" lnSpcReduction="20000"/>
          </a:bodyPr>
          <a:lstStyle/>
          <a:p>
            <a:pPr>
              <a:buNone/>
            </a:pPr>
            <a:r>
              <a:rPr lang="el-GR" dirty="0"/>
              <a:t> Όπως ένα ορυχείο, τα δεδομένα μπορούν να παρέχουν πολλά πολύτιμα μεταλλεύματα (πληροφορίες), αυτό που είναι πολύτιμο και αυτό που δεν είναι μέχρι τον ανθρακωρύχο. Για παράδειγμα, ας πούμε ότι περιηγείστε μία μέρα στα κινητά τηλέφωνα και παρατηρείτε ότι σε ορισμένες τοποθεσίες υπάρχουν διαφημίσεις σχετικά με τα κινητά τηλέφωνα, επειδή αυτοί οι ιστότοποι χρησιμοποιούν την εξόρυξη δεδομένων για να καταλάβουν τι θέλετε ή αναζητάτε και προσπαθήστε να την παρέχετε σε εσάς. Η εξόρυξη δεδομένων θα μπορούσε επίσης να χρησιμοποιηθεί σε ένα λαβύρινθο αφήνει ας πούμε, όπου ένας υπολογιστής θα μπορούσε να απεικονίσει διαφορετικές διαδρομές προς την έξοδο και να σας δώσει τον καλύτερο τρόπο να βγούμε έξω. Στο τέλος ο στόχος είναι η εξαγωγή μοτίβων και γνώσεων από μεγάλες ποσότητες δεδομένων, όχι η εξαγωγή των ίδιων των δεδομένων. </a:t>
            </a:r>
            <a:endParaRPr lang="el-G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b="1" dirty="0"/>
              <a:t>Μέθοδοι εξόρυξης </a:t>
            </a:r>
            <a:endParaRPr lang="el-GR" b="1" dirty="0">
              <a:effectLst/>
            </a:endParaRPr>
          </a:p>
        </p:txBody>
      </p:sp>
      <p:sp>
        <p:nvSpPr>
          <p:cNvPr id="3" name="2 - Θέση περιεχομένου"/>
          <p:cNvSpPr>
            <a:spLocks noGrp="1"/>
          </p:cNvSpPr>
          <p:nvPr>
            <p:ph idx="1"/>
          </p:nvPr>
        </p:nvSpPr>
        <p:spPr/>
        <p:txBody>
          <a:bodyPr>
            <a:normAutofit fontScale="77500" lnSpcReduction="20000"/>
          </a:bodyPr>
          <a:lstStyle/>
          <a:p>
            <a:pPr>
              <a:buNone/>
            </a:pPr>
            <a:r>
              <a:rPr lang="el-GR" dirty="0"/>
              <a:t> Νευρωνικά δίκτυα, ανάλυση συμπλέγματος, γενετικοί αλγόριθμοι, δέντρα αποφάσεων και κανόνες λήψης αποφάσεων και μηχανήματα φορέα υποστήριξης. Η εξόρυξη δεδομένων είναι η διαδικασία εφαρμογής αυτών των μεθόδων με σκοπό την αποκάλυψη κρυφών μοτίβων σε μεγάλα σύνολα δεδομένων. Γεφυρώνει το κενό από τα εφαρμοσμένα στατιστικά στοιχεία και την τεχνητή νοημοσύνη στη διαχείριση βάσεων δεδομένων αξιοποιώντας τον τρόπο αποθήκευσης και ευρετηρίασης δεδομένων σε βάσεις δεδομένων για την αποτελεσματικότερη εκτέλεση των πραγματικών αλγορίθμων μάθησης και ανακάλυψης, επιτρέποντας έτσι την εφαρμογή τέτοιων μεθόδων σε όλο και μεγαλύτερα σύνολα δεδομένων. </a:t>
            </a:r>
            <a:endParaRPr lang="el-G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Διαδικασία</a:t>
            </a:r>
            <a:endParaRPr lang="el-GR" dirty="0"/>
          </a:p>
        </p:txBody>
      </p:sp>
      <p:sp>
        <p:nvSpPr>
          <p:cNvPr id="3" name="2 - Θέση περιεχομένου"/>
          <p:cNvSpPr>
            <a:spLocks noGrp="1"/>
          </p:cNvSpPr>
          <p:nvPr>
            <p:ph idx="1"/>
          </p:nvPr>
        </p:nvSpPr>
        <p:spPr>
          <a:xfrm>
            <a:off x="457200" y="1600200"/>
            <a:ext cx="8229600" cy="4972072"/>
          </a:xfrm>
        </p:spPr>
        <p:txBody>
          <a:bodyPr>
            <a:normAutofit fontScale="92500" lnSpcReduction="10000"/>
          </a:bodyPr>
          <a:lstStyle/>
          <a:p>
            <a:pPr marL="0" indent="0">
              <a:buNone/>
            </a:pPr>
            <a:r>
              <a:rPr lang="el-GR" b="1" dirty="0"/>
              <a:t>Η ανακάλυψη γνώσεων σε βάσεις δεδομένων ορίζεται συνήθως με τα στάδια: </a:t>
            </a:r>
          </a:p>
          <a:p>
            <a:r>
              <a:rPr lang="el-GR" dirty="0"/>
              <a:t>Επιλογή </a:t>
            </a:r>
          </a:p>
          <a:p>
            <a:r>
              <a:rPr lang="el-GR" dirty="0"/>
              <a:t>Προεπεξεργασία </a:t>
            </a:r>
          </a:p>
          <a:p>
            <a:r>
              <a:rPr lang="el-GR" dirty="0"/>
              <a:t>Μεταμόρφωση </a:t>
            </a:r>
          </a:p>
          <a:p>
            <a:r>
              <a:rPr lang="el-GR" i="1" dirty="0"/>
              <a:t>Εξόρυξη δεδομένων</a:t>
            </a:r>
            <a:r>
              <a:rPr lang="el-GR" dirty="0"/>
              <a:t> </a:t>
            </a:r>
          </a:p>
          <a:p>
            <a:r>
              <a:rPr lang="el-GR" dirty="0"/>
              <a:t>Ερμηνεία / αξιολόγηση. </a:t>
            </a:r>
          </a:p>
          <a:p>
            <a:pPr marL="341313" indent="0">
              <a:buNone/>
            </a:pPr>
            <a:r>
              <a:rPr lang="el-GR" b="1" dirty="0" smtClean="0"/>
              <a:t>ή </a:t>
            </a:r>
            <a:r>
              <a:rPr lang="el-GR" b="1" dirty="0"/>
              <a:t>μια απλοποιημένη διαδικασία όπως (1) Προεπεξεργασία, (2) Εξόρυξη δεδομένων και (3) Επικύρωση αποτελεσμάτων. </a:t>
            </a:r>
          </a:p>
          <a:p>
            <a:endParaRPr lang="el-G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b="1" dirty="0"/>
              <a:t>Προεπεξεργασία</a:t>
            </a:r>
            <a:endParaRPr lang="el-GR" b="1" dirty="0">
              <a:effectLst/>
            </a:endParaRPr>
          </a:p>
        </p:txBody>
      </p:sp>
      <p:sp>
        <p:nvSpPr>
          <p:cNvPr id="3" name="2 - Θέση περιεχομένου"/>
          <p:cNvSpPr>
            <a:spLocks noGrp="1"/>
          </p:cNvSpPr>
          <p:nvPr>
            <p:ph idx="1"/>
          </p:nvPr>
        </p:nvSpPr>
        <p:spPr/>
        <p:txBody>
          <a:bodyPr>
            <a:noAutofit/>
          </a:bodyPr>
          <a:lstStyle/>
          <a:p>
            <a:pPr>
              <a:buNone/>
            </a:pPr>
            <a:r>
              <a:rPr lang="el-GR" sz="2300" dirty="0"/>
              <a:t> Πριν να χρησιμοποιηθούν αλγόριθμοι εξόρυξης δεδομένων, πρέπει να συγκεντρωθεί ένα σύνολο δεδομένων στόχων. Δεδομένου ότι η εξόρυξη δεδομένων μπορεί μόνο να αποκαλύψει τα πρότυπα που υπάρχουν πραγματικά στα δεδομένα, το στοχευόμενο σύνολο δεδομένων πρέπει να είναι αρκετά μεγάλο ώστε να περιέχει αυτά τα μοτίβα, παραμένοντας όμως αρκετά σύντομα ώστε να εξορύσσεται εντός αποδεκτού χρονικού ορίου. Μια κοινή πηγή δεδομένων είναι μια κάρτα δεδομένων ή μια αποθήκη δεδομένων. Η προεπεξεργασία είναι απαραίτητη για την ανάλυση των πολλών μεταβλητών συνόλων δεδομένων πριν από την εξόρυξη δεδομένων. Στη συνέχεια το σύνολο στόχων καθαρίζεται. Ο καθαρισμός δεδομένων καταργεί τις παρατηρήσεις που περιέχουν θόρυβο και εκείνες με δεδομένα που λείπουν. </a:t>
            </a:r>
            <a:endParaRPr lang="el-GR" sz="23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357158" y="0"/>
            <a:ext cx="8229600" cy="1143000"/>
          </a:xfrm>
        </p:spPr>
        <p:txBody>
          <a:bodyPr/>
          <a:lstStyle/>
          <a:p>
            <a:r>
              <a:rPr lang="el-GR" b="1" dirty="0"/>
              <a:t>Εξόρυξη δεδομένων </a:t>
            </a:r>
            <a:endParaRPr lang="el-GR" b="1" dirty="0">
              <a:effectLst/>
            </a:endParaRPr>
          </a:p>
        </p:txBody>
      </p:sp>
      <p:sp>
        <p:nvSpPr>
          <p:cNvPr id="3" name="2 - Θέση περιεχομένου"/>
          <p:cNvSpPr>
            <a:spLocks noGrp="1"/>
          </p:cNvSpPr>
          <p:nvPr>
            <p:ph idx="1"/>
          </p:nvPr>
        </p:nvSpPr>
        <p:spPr>
          <a:xfrm>
            <a:off x="107504" y="928670"/>
            <a:ext cx="8928992" cy="5929330"/>
          </a:xfrm>
        </p:spPr>
        <p:txBody>
          <a:bodyPr>
            <a:noAutofit/>
          </a:bodyPr>
          <a:lstStyle/>
          <a:p>
            <a:pPr marL="0" indent="0">
              <a:buNone/>
            </a:pPr>
            <a:r>
              <a:rPr lang="el-GR" sz="1800" dirty="0"/>
              <a:t>Η εξόρυξη δεδομένων περιλαμβάνει έξι κοινές κατηγορίες εργασιών: </a:t>
            </a:r>
          </a:p>
          <a:p>
            <a:pPr lvl="0"/>
            <a:r>
              <a:rPr lang="el-GR" sz="1800" b="1" dirty="0"/>
              <a:t>Ανίχνευση ανωμαλιών</a:t>
            </a:r>
            <a:r>
              <a:rPr lang="el-GR" sz="1800" dirty="0"/>
              <a:t> - Προσδιορισμός ασυνήθιστων αρχείων δεδομένων, που μπορεί να είναι ενδιαφέροντα ή λάθη δεδομένων που απαιτούν περαιτέρω διερεύνηση. </a:t>
            </a:r>
            <a:endParaRPr lang="el-GR" sz="1800" dirty="0" smtClean="0"/>
          </a:p>
          <a:p>
            <a:pPr lvl="0"/>
            <a:r>
              <a:rPr lang="el-GR" sz="1800" b="1" dirty="0" smtClean="0"/>
              <a:t>κανόνες </a:t>
            </a:r>
            <a:r>
              <a:rPr lang="el-GR" sz="1800" b="1" dirty="0"/>
              <a:t>σύνδεσης</a:t>
            </a:r>
            <a:r>
              <a:rPr lang="el-GR" sz="1800" dirty="0"/>
              <a:t> - Ψάχνει για σχέσεις μεταξύ μεταβλητών. Για παράδειγμα, ένα σούπερ μάρκετ ενδέχεται να συγκεντρώνει δεδομένα σχετικά με τις αγοραστικές συνήθειες των πελατών. Χρησιμοποιώντας τη μάθηση των κανόνων σύνδεσης, το σούπερ μάρκετ μπορεί να καθορίσει ποια προϊόντα αγοράζονται συχνά μαζί και να χρησιμοποιήσουν αυτές τις πληροφορίες για σκοπούς μάρκετινγκ. </a:t>
            </a:r>
            <a:endParaRPr lang="el-GR" sz="1800" dirty="0" smtClean="0"/>
          </a:p>
          <a:p>
            <a:pPr lvl="0"/>
            <a:r>
              <a:rPr lang="el-GR" sz="1800" b="1" dirty="0"/>
              <a:t>Ομαδοποίηση</a:t>
            </a:r>
            <a:r>
              <a:rPr lang="el-GR" sz="1800" dirty="0"/>
              <a:t> - είναι το καθήκον να ανακαλύψετε ομάδες και δομές στα δεδομένα που είναι κατά κάποιο τρόπο ή άλλο "παρόμοια", χωρίς να χρησιμοποιηθούν γνωστές δομές στα δεδομένα. </a:t>
            </a:r>
            <a:endParaRPr lang="el-GR" sz="1800" dirty="0" smtClean="0"/>
          </a:p>
          <a:p>
            <a:pPr lvl="0"/>
            <a:r>
              <a:rPr lang="el-GR" sz="1800" b="1" dirty="0"/>
              <a:t>Ταξινόμηση</a:t>
            </a:r>
            <a:r>
              <a:rPr lang="el-GR" sz="1800" dirty="0"/>
              <a:t> - είναι το καθήκον της γενίκευσης μιας γνωστής δομής που θα εφαρμόζεται σε νέα δεδομένα. Για παράδειγμα, ένα πρόγραμμα ηλεκτρονικού ταχυδρομείου μπορεί να επιχειρήσει να ταξινομήσει ένα μήνυμα ηλεκτρονικού ταχυδρομείου ως "νόμιμο" ή ως "spam". </a:t>
            </a:r>
            <a:endParaRPr lang="el-GR" sz="1800" dirty="0" smtClean="0"/>
          </a:p>
          <a:p>
            <a:pPr lvl="0"/>
            <a:r>
              <a:rPr lang="el-GR" sz="1800" b="1" dirty="0" smtClean="0"/>
              <a:t>Regression</a:t>
            </a:r>
            <a:r>
              <a:rPr lang="el-GR" sz="1800" dirty="0" smtClean="0"/>
              <a:t> - προσπαθεί να βρει μια συνάρτηση που διαμορφώνει τα δεδομένα με το λιγότερο σφάλμα που είναι, για την εκτίμηση των σχέσεων μεταξύ των δεδομένων ή των συνόλων δεδομένων.</a:t>
            </a:r>
          </a:p>
          <a:p>
            <a:pPr lvl="0"/>
            <a:r>
              <a:rPr lang="el-GR" sz="1800" b="1" dirty="0"/>
              <a:t>Συνοπτική παρουσίαση</a:t>
            </a:r>
            <a:r>
              <a:rPr lang="el-GR" sz="1800" dirty="0"/>
              <a:t> - παρέχοντας μια πιο συμπαγή αναπαράσταση του συνόλου δεδομένων, συμπεριλαμβανομένης της απεικόνισης και της δημιουργίας αναφορών.</a:t>
            </a:r>
            <a:endParaRPr lang="el-GR" sz="18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b="1" dirty="0"/>
              <a:t>Επικύρωση αποτελεσμάτων </a:t>
            </a:r>
            <a:endParaRPr lang="el-GR" b="1" dirty="0">
              <a:effectLst/>
            </a:endParaRPr>
          </a:p>
        </p:txBody>
      </p:sp>
      <p:sp>
        <p:nvSpPr>
          <p:cNvPr id="3" name="2 - Θέση περιεχομένου"/>
          <p:cNvSpPr>
            <a:spLocks noGrp="1"/>
          </p:cNvSpPr>
          <p:nvPr>
            <p:ph idx="1"/>
          </p:nvPr>
        </p:nvSpPr>
        <p:spPr/>
        <p:txBody>
          <a:bodyPr>
            <a:normAutofit fontScale="77500" lnSpcReduction="20000"/>
          </a:bodyPr>
          <a:lstStyle/>
          <a:p>
            <a:pPr>
              <a:buNone/>
            </a:pPr>
            <a:r>
              <a:rPr lang="el-GR" dirty="0"/>
              <a:t> Η εξόρυξη δεδομένων μπορεί να χρησιμοποιηθεί κατά λάθος και μπορεί συνεπώς να παράγει αποτελέσματα που φαίνεται να είναι σημαντικά. αλλά δεν προβλέπουν πραγματικά τη μελλοντική συμπεριφορά και δεν μπορούν να αναπαραχθούν σε ένα νέο δείγμα δεδομένων και δεν έχουν μεγάλη χρησιμότητα. Συχνά αυτό προκύπτει από τη διερεύνηση πάρα πολλών υποθέσεων και τη μη διεξαγωγή κατάλληλων δοκιμασιών στατιστικής υπόθεσης. Μια απλή εκδοχή αυτού του προβλήματος στη μηχανική μάθηση είναι γνωστή ως υπερφόρτωση, αλλά το ίδιο πρόβλημα μπορεί να προκύψει σε διαφορετικές φάσεις της διαδικασίας και, κατά συνέπεια, η διάσπαση της αμαξοστοιχίας / δοκιμής - όταν ισχύει καθόλου - μπορεί να μην επαρκεί για να αποφευχθεί αυτό. </a:t>
            </a:r>
            <a:endParaRPr lang="el-G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Προς το </a:t>
            </a:r>
            <a:r>
              <a:rPr lang="el-GR" dirty="0"/>
              <a:t>διαμάντι </a:t>
            </a:r>
            <a:endParaRPr lang="el-GR" dirty="0"/>
          </a:p>
        </p:txBody>
      </p:sp>
      <p:pic>
        <p:nvPicPr>
          <p:cNvPr id="4" name="3 - Θέση περιεχομένου" descr="kdprocess.png"/>
          <p:cNvPicPr>
            <a:picLocks noGrp="1" noChangeAspect="1"/>
          </p:cNvPicPr>
          <p:nvPr>
            <p:ph idx="1"/>
          </p:nvPr>
        </p:nvPicPr>
        <p:blipFill>
          <a:blip r:embed="rId2"/>
          <a:stretch>
            <a:fillRect/>
          </a:stretch>
        </p:blipFill>
        <p:spPr>
          <a:xfrm>
            <a:off x="51741" y="2391569"/>
            <a:ext cx="9040518" cy="3609199"/>
          </a:xfrm>
        </p:spPr>
      </p:pic>
    </p:spTree>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88</TotalTime>
  <Words>908</Words>
  <Application>Microsoft Office PowerPoint</Application>
  <PresentationFormat>On-screen Show (4:3)</PresentationFormat>
  <Paragraphs>38</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Θέμα του Office</vt:lpstr>
      <vt:lpstr>PowerPoint Presentation</vt:lpstr>
      <vt:lpstr> Τι είναι η εξόρυξη δεδομένων; </vt:lpstr>
      <vt:lpstr>Αλλά τι θεωρείται χρήσιμο; </vt:lpstr>
      <vt:lpstr>Μέθοδοι εξόρυξης </vt:lpstr>
      <vt:lpstr>Διαδικασία</vt:lpstr>
      <vt:lpstr>Προεπεξεργασία</vt:lpstr>
      <vt:lpstr>Εξόρυξη δεδομένων </vt:lpstr>
      <vt:lpstr>Επικύρωση αποτελεσμάτων </vt:lpstr>
      <vt:lpstr>Προς το διαμάντι </vt:lpstr>
      <vt:lpstr>Παράδειγμα εφαρμογών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Διαφάνεια 1</dc:title>
  <dc:creator>Padrino</dc:creator>
  <cp:lastModifiedBy>Isidoros</cp:lastModifiedBy>
  <cp:revision>10</cp:revision>
  <dcterms:created xsi:type="dcterms:W3CDTF">2017-12-05T12:47:49Z</dcterms:created>
  <dcterms:modified xsi:type="dcterms:W3CDTF">2018-01-21T17:13:13Z</dcterms:modified>
</cp:coreProperties>
</file>